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5" r:id="rId2"/>
  </p:sldMasterIdLst>
  <p:notesMasterIdLst>
    <p:notesMasterId r:id="rId21"/>
  </p:notesMasterIdLst>
  <p:handoutMasterIdLst>
    <p:handoutMasterId r:id="rId22"/>
  </p:handoutMasterIdLst>
  <p:sldIdLst>
    <p:sldId id="273" r:id="rId3"/>
    <p:sldId id="795" r:id="rId4"/>
    <p:sldId id="823" r:id="rId5"/>
    <p:sldId id="817" r:id="rId6"/>
    <p:sldId id="818" r:id="rId7"/>
    <p:sldId id="820" r:id="rId8"/>
    <p:sldId id="825" r:id="rId9"/>
    <p:sldId id="826" r:id="rId10"/>
    <p:sldId id="815" r:id="rId11"/>
    <p:sldId id="802" r:id="rId12"/>
    <p:sldId id="821" r:id="rId13"/>
    <p:sldId id="816" r:id="rId14"/>
    <p:sldId id="800" r:id="rId15"/>
    <p:sldId id="822" r:id="rId16"/>
    <p:sldId id="819" r:id="rId17"/>
    <p:sldId id="824" r:id="rId18"/>
    <p:sldId id="801" r:id="rId19"/>
    <p:sldId id="798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99"/>
    <a:srgbClr val="33CCFF"/>
    <a:srgbClr val="CCECFF"/>
    <a:srgbClr val="66CCFF"/>
    <a:srgbClr val="00FFCC"/>
    <a:srgbClr val="009999"/>
    <a:srgbClr val="33CCCC"/>
    <a:srgbClr val="CCCC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65C6E-4977-4CC1-86BC-3ACF80C266D9}" v="263" dt="2023-01-29T15:33:04.162"/>
    <p1510:client id="{CC99C9E1-1BAD-A441-A24A-48D05DAB1E05}" v="1" dt="2023-01-30T14:37:14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3" autoAdjust="0"/>
    <p:restoredTop sz="83404" autoAdjust="0"/>
  </p:normalViewPr>
  <p:slideViewPr>
    <p:cSldViewPr snapToGrid="0">
      <p:cViewPr varScale="1">
        <p:scale>
          <a:sx n="139" d="100"/>
          <a:sy n="139" d="100"/>
        </p:scale>
        <p:origin x="856" y="160"/>
      </p:cViewPr>
      <p:guideLst>
        <p:guide orient="horz" pos="16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672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672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8469DB34-BF62-4D87-9F0A-662F82F4062D}" type="datetimeFigureOut">
              <a:rPr lang="en-US" smtClean="0"/>
              <a:t>1/30/23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6"/>
            <a:ext cx="3038475" cy="46672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E85DA76A-A6CC-4875-AA58-0DCE22C0B3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89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664CC1F9-7D23-40B6-A75E-ED40DE93F7A4}" type="datetimeFigureOut">
              <a:rPr lang="en-US" smtClean="0"/>
              <a:t>1/30/23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76F778A1-381A-432A-8C82-F576A7B0B6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78A1-381A-432A-8C82-F576A7B0B6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5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6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310" y="599120"/>
            <a:ext cx="10380489" cy="63751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416"/>
            <a:ext cx="10515600" cy="50222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0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310" y="599120"/>
            <a:ext cx="10380489" cy="63751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416"/>
            <a:ext cx="10515600" cy="50222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81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0E4E-0BEA-EF4C-B7F3-07BD370CC8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5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004B8D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0E4E-0BEA-EF4C-B7F3-07BD370CC8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5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004B8D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6928" y="2867272"/>
            <a:ext cx="11173968" cy="769441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Miami Hack Week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D8D82-BD28-5456-902F-31596981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1" y="0"/>
            <a:ext cx="6129888" cy="261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F6B5AF-01EF-216E-29B0-C4A1F0F43C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06C7-F93A-6EAF-E398-6481317F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 Imagery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9AB3D9-DF42-A05D-70A3-6C2584983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44" y="1335088"/>
            <a:ext cx="8929511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05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FF5-917B-EA3A-7581-0CA49F2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 Data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9403-6C47-2343-F2C9-74D1829B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01113"/>
                </a:solidFill>
                <a:effectLst/>
                <a:latin typeface="Helvetica Neue" panose="02000503000000020004" pitchFamily="2" charset="0"/>
              </a:rPr>
              <a:t>EO Image Segmentation to </a:t>
            </a:r>
            <a:r>
              <a:rPr lang="en-US" dirty="0">
                <a:solidFill>
                  <a:srgbClr val="101113"/>
                </a:solidFill>
                <a:latin typeface="Helvetica Neue" panose="02000503000000020004" pitchFamily="2" charset="0"/>
              </a:rPr>
              <a:t>allow</a:t>
            </a:r>
            <a:r>
              <a:rPr lang="en-US" dirty="0">
                <a:solidFill>
                  <a:srgbClr val="101113"/>
                </a:solidFill>
                <a:effectLst/>
                <a:latin typeface="Helvetica Neue" panose="02000503000000020004" pitchFamily="2" charset="0"/>
              </a:rPr>
              <a:t> vessel </a:t>
            </a:r>
            <a:r>
              <a:rPr lang="en-US" dirty="0">
                <a:solidFill>
                  <a:srgbClr val="101113"/>
                </a:solidFill>
                <a:latin typeface="Helvetica Neue" panose="02000503000000020004" pitchFamily="2" charset="0"/>
              </a:rPr>
              <a:t>detection</a:t>
            </a:r>
          </a:p>
          <a:p>
            <a:r>
              <a:rPr lang="en-US" dirty="0">
                <a:solidFill>
                  <a:srgbClr val="181A1C"/>
                </a:solidFill>
                <a:effectLst/>
                <a:latin typeface="Helvetica Neue" panose="02000503000000020004" pitchFamily="2" charset="0"/>
              </a:rPr>
              <a:t>EO vessel detection with labeled training data</a:t>
            </a: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3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6BFE-4B47-4353-6312-EACAB07B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Synthetic Aperture Radar (SAR)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E5FC-8E6E-0BBA-6D5C-DBD4A556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5BEF7E-FF1C-93A0-6469-B0E28D86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44" y="1335088"/>
            <a:ext cx="8929511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EBAF-C0EA-6EA2-0485-FCB03082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 imagery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FE171B-3CA9-3350-2727-4CF038E2AA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44" y="1335088"/>
            <a:ext cx="8929511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0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FF5-917B-EA3A-7581-0CA49F2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 Data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9403-6C47-2343-F2C9-74D1829B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101113"/>
                </a:solidFill>
                <a:latin typeface="Helvetica Neue"/>
                <a:cs typeface="Arial"/>
              </a:rPr>
              <a:t>SAR</a:t>
            </a:r>
            <a:r>
              <a:rPr lang="en-US" sz="2400" b="1" dirty="0">
                <a:solidFill>
                  <a:srgbClr val="101113"/>
                </a:solidFill>
                <a:effectLst/>
                <a:latin typeface="Helvetica Neue"/>
                <a:cs typeface="Arial"/>
              </a:rPr>
              <a:t> Image Segmentation to </a:t>
            </a:r>
            <a:r>
              <a:rPr lang="en-US" sz="2400" b="1" dirty="0">
                <a:solidFill>
                  <a:srgbClr val="101113"/>
                </a:solidFill>
                <a:latin typeface="Helvetica Neue"/>
                <a:cs typeface="Arial"/>
              </a:rPr>
              <a:t>allow</a:t>
            </a:r>
            <a:r>
              <a:rPr lang="en-US" sz="2400" b="1" dirty="0">
                <a:solidFill>
                  <a:srgbClr val="101113"/>
                </a:solidFill>
                <a:effectLst/>
                <a:latin typeface="Helvetica Neue"/>
                <a:cs typeface="Arial"/>
              </a:rPr>
              <a:t> vessel </a:t>
            </a:r>
            <a:r>
              <a:rPr lang="en-US" sz="2400" b="1" dirty="0">
                <a:solidFill>
                  <a:srgbClr val="101113"/>
                </a:solidFill>
                <a:latin typeface="Helvetica Neue"/>
                <a:cs typeface="Arial"/>
              </a:rPr>
              <a:t>detection</a:t>
            </a: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SAR Files can be large (multiple GB)</a:t>
            </a: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Segment images to allow for ML model training</a:t>
            </a:r>
          </a:p>
          <a:p>
            <a:r>
              <a:rPr lang="en-US" sz="2400" b="1" dirty="0">
                <a:solidFill>
                  <a:srgbClr val="101113"/>
                </a:solidFill>
                <a:effectLst/>
                <a:latin typeface="Helvetica Neue"/>
                <a:cs typeface="Arial"/>
              </a:rPr>
              <a:t>Wake and/or heading detection</a:t>
            </a: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ML model to detect ship wakes for speed estimation</a:t>
            </a: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Determine heading of ships to obtain the full velocity vector</a:t>
            </a:r>
          </a:p>
          <a:p>
            <a:r>
              <a:rPr lang="en-US" sz="2400" b="1" dirty="0">
                <a:solidFill>
                  <a:srgbClr val="101113"/>
                </a:solidFill>
                <a:latin typeface="Helvetica Neue"/>
                <a:cs typeface="Arial"/>
              </a:rPr>
              <a:t>Vessel detection with labeled data</a:t>
            </a:r>
            <a:endParaRPr lang="en-US" sz="2400" b="1" dirty="0">
              <a:solidFill>
                <a:srgbClr val="101113"/>
              </a:solidFill>
              <a:effectLst/>
              <a:latin typeface="Helvetica Neue"/>
              <a:cs typeface="Arial"/>
            </a:endParaRP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Develop an ML model to detect ships in a SAR image</a:t>
            </a:r>
            <a:endParaRPr lang="en-US" sz="2400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2400" dirty="0">
                <a:solidFill>
                  <a:srgbClr val="101113"/>
                </a:solidFill>
                <a:latin typeface="Helvetica Neue"/>
                <a:cs typeface="Arial"/>
              </a:rPr>
              <a:t>Account for different data providers, imaging modes and polarizations</a:t>
            </a: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2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FF5-917B-EA3A-7581-0CA49F2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Multi-Sensor Data Fusion Data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9403-6C47-2343-F2C9-74D1829B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81A1C"/>
                </a:solidFill>
                <a:effectLst/>
                <a:latin typeface="Helvetica Neue" panose="02000503000000020004" pitchFamily="2" charset="0"/>
              </a:rPr>
              <a:t>Fuse EO &amp; SAR vessel detections with the correct AIS messages</a:t>
            </a:r>
            <a:endParaRPr lang="en-US" dirty="0">
              <a:solidFill>
                <a:srgbClr val="101113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0111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181A1C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1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51F9-3E19-FC27-24D4-9D3F17C8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working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2B84-474F-EBC6-E132-A3900226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S3 buckets</a:t>
            </a:r>
          </a:p>
          <a:p>
            <a:r>
              <a:rPr lang="en-US" dirty="0"/>
              <a:t>AWS Access</a:t>
            </a:r>
          </a:p>
        </p:txBody>
      </p:sp>
    </p:spTree>
    <p:extLst>
      <p:ext uri="{BB962C8B-B14F-4D97-AF65-F5344CB8AC3E}">
        <p14:creationId xmlns:p14="http://schemas.microsoft.com/office/powerpoint/2010/main" val="36079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19C-F900-AE88-9E65-8E1C3613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Development/Capabilities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3807C-678A-ED24-DFBD-6E93574F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Vessel Typing and Classification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9896-93F1-6857-B08E-8CD6050BB5B0}"/>
              </a:ext>
            </a:extLst>
          </p:cNvPr>
          <p:cNvSpPr txBox="1"/>
          <p:nvPr/>
        </p:nvSpPr>
        <p:spPr>
          <a:xfrm>
            <a:off x="270857" y="3349018"/>
            <a:ext cx="10038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2C89B-689E-8D76-40DD-0EB0A14B0957}"/>
              </a:ext>
            </a:extLst>
          </p:cNvPr>
          <p:cNvSpPr txBox="1"/>
          <p:nvPr/>
        </p:nvSpPr>
        <p:spPr>
          <a:xfrm>
            <a:off x="3501131" y="2924136"/>
            <a:ext cx="12423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Aircraft carrier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BA566-7274-535F-200F-6F71E307BEDF}"/>
              </a:ext>
            </a:extLst>
          </p:cNvPr>
          <p:cNvSpPr txBox="1"/>
          <p:nvPr/>
        </p:nvSpPr>
        <p:spPr>
          <a:xfrm>
            <a:off x="3501131" y="2068730"/>
            <a:ext cx="9679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Destroyer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CB36F-AA20-D9EC-C54D-BA9D354A98E1}"/>
              </a:ext>
            </a:extLst>
          </p:cNvPr>
          <p:cNvSpPr txBox="1"/>
          <p:nvPr/>
        </p:nvSpPr>
        <p:spPr>
          <a:xfrm>
            <a:off x="3531488" y="4514087"/>
            <a:ext cx="73314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Frigate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4FC4E-63E2-9C6C-90D0-C022CDD6C2D4}"/>
              </a:ext>
            </a:extLst>
          </p:cNvPr>
          <p:cNvSpPr txBox="1"/>
          <p:nvPr/>
        </p:nvSpPr>
        <p:spPr>
          <a:xfrm>
            <a:off x="1627568" y="4706577"/>
            <a:ext cx="13690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Commercial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70966-5735-7675-D536-D25F847F3A65}"/>
              </a:ext>
            </a:extLst>
          </p:cNvPr>
          <p:cNvSpPr txBox="1"/>
          <p:nvPr/>
        </p:nvSpPr>
        <p:spPr>
          <a:xfrm>
            <a:off x="1475847" y="2743548"/>
            <a:ext cx="13690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Military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735B6-18E8-F3D8-08FA-1207E27817EA}"/>
              </a:ext>
            </a:extLst>
          </p:cNvPr>
          <p:cNvSpPr txBox="1"/>
          <p:nvPr/>
        </p:nvSpPr>
        <p:spPr>
          <a:xfrm>
            <a:off x="3531488" y="3834652"/>
            <a:ext cx="9679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Submarine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17A87-0CB1-5A77-0985-54631B70CB5C}"/>
              </a:ext>
            </a:extLst>
          </p:cNvPr>
          <p:cNvSpPr txBox="1"/>
          <p:nvPr/>
        </p:nvSpPr>
        <p:spPr>
          <a:xfrm>
            <a:off x="6353654" y="2924891"/>
            <a:ext cx="90780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Type 003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DF24C-ACCF-A23D-F28E-DC44C2F9B3F3}"/>
              </a:ext>
            </a:extLst>
          </p:cNvPr>
          <p:cNvSpPr txBox="1"/>
          <p:nvPr/>
        </p:nvSpPr>
        <p:spPr>
          <a:xfrm>
            <a:off x="6353654" y="2075534"/>
            <a:ext cx="8376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Type 055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1F18E-319B-58C7-184E-4ABB03962C4E}"/>
              </a:ext>
            </a:extLst>
          </p:cNvPr>
          <p:cNvSpPr txBox="1"/>
          <p:nvPr/>
        </p:nvSpPr>
        <p:spPr>
          <a:xfrm>
            <a:off x="7679312" y="4529301"/>
            <a:ext cx="98801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Type 054A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6A376-ED72-91EE-82FD-2DBD86FB9D24}"/>
              </a:ext>
            </a:extLst>
          </p:cNvPr>
          <p:cNvSpPr txBox="1"/>
          <p:nvPr/>
        </p:nvSpPr>
        <p:spPr>
          <a:xfrm>
            <a:off x="5033706" y="3834652"/>
            <a:ext cx="237760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Jin Ballistic Missile Submarine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A0325-AB6C-B31C-5D18-9C96034EE2CB}"/>
              </a:ext>
            </a:extLst>
          </p:cNvPr>
          <p:cNvSpPr txBox="1"/>
          <p:nvPr/>
        </p:nvSpPr>
        <p:spPr>
          <a:xfrm>
            <a:off x="3531488" y="5283399"/>
            <a:ext cx="18801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Container 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938AA-0426-CF30-062E-34C7DE0783DC}"/>
              </a:ext>
            </a:extLst>
          </p:cNvPr>
          <p:cNvSpPr txBox="1"/>
          <p:nvPr/>
        </p:nvSpPr>
        <p:spPr>
          <a:xfrm>
            <a:off x="3531488" y="5783666"/>
            <a:ext cx="13690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Tugboat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C48AB-B94B-BF3F-6373-00E0355213ED}"/>
              </a:ext>
            </a:extLst>
          </p:cNvPr>
          <p:cNvSpPr txBox="1"/>
          <p:nvPr/>
        </p:nvSpPr>
        <p:spPr>
          <a:xfrm>
            <a:off x="3531488" y="6274031"/>
            <a:ext cx="13690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Oil Tanker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A53D5-4E36-5FFB-CB69-41B561A65FF7}"/>
              </a:ext>
            </a:extLst>
          </p:cNvPr>
          <p:cNvSpPr txBox="1"/>
          <p:nvPr/>
        </p:nvSpPr>
        <p:spPr>
          <a:xfrm>
            <a:off x="4900420" y="2068730"/>
            <a:ext cx="11183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cs typeface="Calibri"/>
              </a:rPr>
              <a:t>Renhai Class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72004-0567-65AE-A910-F9414D8AFAD1}"/>
              </a:ext>
            </a:extLst>
          </p:cNvPr>
          <p:cNvSpPr txBox="1"/>
          <p:nvPr/>
        </p:nvSpPr>
        <p:spPr>
          <a:xfrm>
            <a:off x="7670628" y="3839429"/>
            <a:ext cx="8376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Type 094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64F4D-609F-04A0-C1C9-726AF4C55147}"/>
              </a:ext>
            </a:extLst>
          </p:cNvPr>
          <p:cNvSpPr txBox="1"/>
          <p:nvPr/>
        </p:nvSpPr>
        <p:spPr>
          <a:xfrm>
            <a:off x="5063948" y="4529302"/>
            <a:ext cx="14592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Jiangkai II Frigate</a:t>
            </a:r>
            <a:endParaRPr lang="en-US" sz="1400" dirty="0"/>
          </a:p>
        </p:txBody>
      </p:sp>
      <p:pic>
        <p:nvPicPr>
          <p:cNvPr id="15" name="Picture 21">
            <a:extLst>
              <a:ext uri="{FF2B5EF4-FFF2-40B4-BE49-F238E27FC236}">
                <a16:creationId xmlns:a16="http://schemas.microsoft.com/office/drawing/2014/main" id="{9F3E2B0F-2026-F5B3-6716-36518397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479" y="2698796"/>
            <a:ext cx="1399674" cy="768589"/>
          </a:xfrm>
          <a:prstGeom prst="rect">
            <a:avLst/>
          </a:prstGeom>
        </p:spPr>
      </p:pic>
      <p:pic>
        <p:nvPicPr>
          <p:cNvPr id="22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78497874-1F8C-5B4A-EAC1-D0BE35C6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479" y="1961367"/>
            <a:ext cx="2743200" cy="508898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4D0A3022-F643-E450-397C-F605DCF2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479" y="3770456"/>
            <a:ext cx="2743200" cy="44003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1729B0D-C4AA-5B62-8B1E-C4CA89B5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479" y="4471812"/>
            <a:ext cx="2743200" cy="422753"/>
          </a:xfrm>
          <a:prstGeom prst="rect">
            <a:avLst/>
          </a:prstGeom>
        </p:spPr>
      </p:pic>
      <p:pic>
        <p:nvPicPr>
          <p:cNvPr id="25" name="Picture 25" descr="A picture containing cargo container, colorful, outdoor object&#10;&#10;Description automatically generated">
            <a:extLst>
              <a:ext uri="{FF2B5EF4-FFF2-40B4-BE49-F238E27FC236}">
                <a16:creationId xmlns:a16="http://schemas.microsoft.com/office/drawing/2014/main" id="{A8CCA169-0728-D6C4-984A-1249B7E91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479" y="5225148"/>
            <a:ext cx="1921043" cy="444933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7CA8102E-6650-C945-1C77-F4687FA4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484" y="5784682"/>
            <a:ext cx="914400" cy="361950"/>
          </a:xfrm>
          <a:prstGeom prst="rect">
            <a:avLst/>
          </a:prstGeom>
        </p:spPr>
      </p:pic>
      <p:pic>
        <p:nvPicPr>
          <p:cNvPr id="28" name="Picture 28" descr="A picture containing outdoor, watercraft, red, orange&#10;&#10;Description automatically generated">
            <a:extLst>
              <a:ext uri="{FF2B5EF4-FFF2-40B4-BE49-F238E27FC236}">
                <a16:creationId xmlns:a16="http://schemas.microsoft.com/office/drawing/2014/main" id="{416B244D-94A8-C1C3-AAB3-EB63E1315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5479" y="6271019"/>
            <a:ext cx="1068806" cy="43201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C489C6-3B80-B9D8-2E92-1552DCFFE51F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1274710" y="2897437"/>
            <a:ext cx="201137" cy="6054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80E767-69F7-19AC-23D0-EE15608511F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274710" y="3502907"/>
            <a:ext cx="352858" cy="135755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4B6005-8AF5-2026-9FC4-A5AD306739F2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2844859" y="2222619"/>
            <a:ext cx="656272" cy="67481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DC8F03-F050-624A-1994-AC253F964682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844859" y="2897437"/>
            <a:ext cx="656272" cy="18058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9F9FB3-9E07-6554-150C-156D6697917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844859" y="2897437"/>
            <a:ext cx="686629" cy="10911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87080C-650E-7D36-C413-52F40378F08B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844859" y="2897437"/>
            <a:ext cx="686629" cy="17705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05C22DE-1F0F-D936-2EF2-2B46035229CC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996580" y="4860466"/>
            <a:ext cx="534908" cy="57682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106C3C-C803-69F2-2EBA-39A5D4BD7DF3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2996580" y="4860466"/>
            <a:ext cx="534908" cy="107708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B438E05-DC46-0DCD-D774-8ADCDF3E1D83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2996580" y="4860466"/>
            <a:ext cx="534908" cy="156745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37767C-A9B7-C307-9A9C-7030428C4C13}"/>
              </a:ext>
            </a:extLst>
          </p:cNvPr>
          <p:cNvCxnSpPr>
            <a:stCxn id="20" idx="3"/>
            <a:endCxn id="27" idx="1"/>
          </p:cNvCxnSpPr>
          <p:nvPr/>
        </p:nvCxnSpPr>
        <p:spPr>
          <a:xfrm>
            <a:off x="4900500" y="5937555"/>
            <a:ext cx="4046984" cy="2810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2C979B9-28CE-DE18-7328-02F18416DB9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411638" y="5437288"/>
            <a:ext cx="3533841" cy="1032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827AC8-53E6-81A4-FBEC-C8BE472FF9D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900500" y="6427920"/>
            <a:ext cx="4046984" cy="28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FB5392-ED58-A8D2-8F56-AF9635D0F5E3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7191272" y="2215816"/>
            <a:ext cx="1754207" cy="1360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F211EB4-1192-BEE4-BC5E-19A86B761B7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261456" y="3078780"/>
            <a:ext cx="1684023" cy="43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8D9F5D2-2461-3822-5126-BEF29FE3C593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743463" y="3078025"/>
            <a:ext cx="1610191" cy="75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FEB108F-EA90-AE39-7F5B-3395C1322CA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69091" y="2222619"/>
            <a:ext cx="43132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59FE5B3-3A2F-F51F-A7E9-DBCDF691984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4499448" y="3988541"/>
            <a:ext cx="53425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93835E0-FBC9-CA3C-EE0C-3E285A83A656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264631" y="4667976"/>
            <a:ext cx="799317" cy="1521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6685860-D8FC-6DD0-A3B4-09FCED5FE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23197" y="4683190"/>
            <a:ext cx="1156115" cy="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7FAAC0D-37DB-E948-26BA-3DF09FB39EB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 flipV="1">
            <a:off x="8667325" y="4683189"/>
            <a:ext cx="278154" cy="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7188FF4-3FF1-1675-73A9-3D715CCD2F4D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8508246" y="3990474"/>
            <a:ext cx="437233" cy="284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826A700-2B57-D21E-86D6-EE58469237F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7411308" y="3988541"/>
            <a:ext cx="259320" cy="477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8672AA5-33A3-9B59-21EB-B28A34D7ADC9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018775" y="2222619"/>
            <a:ext cx="334879" cy="68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9E4D2A5-3AF5-7C4C-BC03-40AB30086AFA}"/>
              </a:ext>
            </a:extLst>
          </p:cNvPr>
          <p:cNvSpPr txBox="1"/>
          <p:nvPr/>
        </p:nvSpPr>
        <p:spPr>
          <a:xfrm>
            <a:off x="3596374" y="2276220"/>
            <a:ext cx="83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...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30DAD0C-5CDE-AA0E-46DF-4A0383D93DB8}"/>
              </a:ext>
            </a:extLst>
          </p:cNvPr>
          <p:cNvSpPr txBox="1"/>
          <p:nvPr/>
        </p:nvSpPr>
        <p:spPr>
          <a:xfrm>
            <a:off x="3562896" y="3192473"/>
            <a:ext cx="83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...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FCBC01C-CD5E-9F81-F502-E1EE53C7FBA5}"/>
              </a:ext>
            </a:extLst>
          </p:cNvPr>
          <p:cNvSpPr txBox="1"/>
          <p:nvPr/>
        </p:nvSpPr>
        <p:spPr>
          <a:xfrm>
            <a:off x="3611455" y="3999778"/>
            <a:ext cx="83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...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1E731D1-7DFD-2319-87BD-C1C629802A82}"/>
              </a:ext>
            </a:extLst>
          </p:cNvPr>
          <p:cNvSpPr txBox="1"/>
          <p:nvPr/>
        </p:nvSpPr>
        <p:spPr>
          <a:xfrm>
            <a:off x="3847137" y="5329566"/>
            <a:ext cx="83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...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A8CED2F-6AA1-881D-9EBE-A8102ABDE7DD}"/>
              </a:ext>
            </a:extLst>
          </p:cNvPr>
          <p:cNvSpPr txBox="1"/>
          <p:nvPr/>
        </p:nvSpPr>
        <p:spPr>
          <a:xfrm>
            <a:off x="3858637" y="5869570"/>
            <a:ext cx="83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2336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19C-F900-AE88-9E65-8E1C3613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10" y="522920"/>
            <a:ext cx="10380489" cy="637515"/>
          </a:xfrm>
        </p:spPr>
        <p:txBody>
          <a:bodyPr/>
          <a:lstStyle/>
          <a:p>
            <a:r>
              <a:rPr lang="en-US" dirty="0"/>
              <a:t>Future Development/Capabilities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9A53D-E6C2-FC00-44B9-F4687F615253}"/>
              </a:ext>
            </a:extLst>
          </p:cNvPr>
          <p:cNvSpPr txBox="1"/>
          <p:nvPr/>
        </p:nvSpPr>
        <p:spPr>
          <a:xfrm>
            <a:off x="1042884" y="1236635"/>
            <a:ext cx="93435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/>
              </a:rPr>
              <a:t>SAR Single Image Speed Estimation – two methods</a:t>
            </a:r>
            <a:endParaRPr lang="en-US" sz="2800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24B1E642-2191-FA9A-498C-F93458646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Range Doppler Method</a:t>
            </a:r>
          </a:p>
          <a:p>
            <a:r>
              <a:rPr lang="en-US" dirty="0"/>
              <a:t>Difference in signal sent from sensor and signal received in the phase information is used to calculate speed</a:t>
            </a:r>
          </a:p>
          <a:p>
            <a:r>
              <a:rPr lang="en-US" dirty="0"/>
              <a:t>Comparable to how a traffic speed gun works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0989224-AA17-AE48-785A-33D081884E5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2. Wake Pattern Analysis</a:t>
            </a:r>
          </a:p>
          <a:p>
            <a:r>
              <a:rPr lang="en-US" dirty="0"/>
              <a:t>Azimuth displacement from centerline of the vessel wake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306800-7C9C-BF8D-DFF8-59E03795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46" y="2687232"/>
            <a:ext cx="3619500" cy="3302000"/>
          </a:xfrm>
          <a:prstGeom prst="rect">
            <a:avLst/>
          </a:prstGeom>
        </p:spPr>
      </p:pic>
      <p:pic>
        <p:nvPicPr>
          <p:cNvPr id="2050" name="Picture 2" descr="kuva">
            <a:extLst>
              <a:ext uri="{FF2B5EF4-FFF2-40B4-BE49-F238E27FC236}">
                <a16:creationId xmlns:a16="http://schemas.microsoft.com/office/drawing/2014/main" id="{C9995CFA-704D-1909-43AC-00EE64D8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4" y="3664514"/>
            <a:ext cx="2761976" cy="265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va">
            <a:extLst>
              <a:ext uri="{FF2B5EF4-FFF2-40B4-BE49-F238E27FC236}">
                <a16:creationId xmlns:a16="http://schemas.microsoft.com/office/drawing/2014/main" id="{F234FEA1-1BE1-B851-1ED7-49CAEC47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30" y="3429000"/>
            <a:ext cx="3102636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5E4FD-EEEE-D9F0-0834-22334BF0312E}"/>
              </a:ext>
            </a:extLst>
          </p:cNvPr>
          <p:cNvSpPr txBox="1"/>
          <p:nvPr/>
        </p:nvSpPr>
        <p:spPr>
          <a:xfrm>
            <a:off x="7424928" y="6205339"/>
            <a:ext cx="408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estimated availability 8 -16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6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63AE-21BC-177C-02AF-F87FFE73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55" y="527827"/>
            <a:ext cx="10380489" cy="637515"/>
          </a:xfrm>
        </p:spPr>
        <p:txBody>
          <a:bodyPr>
            <a:normAutofit/>
          </a:bodyPr>
          <a:lstStyle/>
          <a:p>
            <a:r>
              <a:rPr lang="en-US" dirty="0"/>
              <a:t>Maritime Intelligence with space-based sensor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5DBC8-2C3E-C757-4A41-37C9B40FD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67" b="40562"/>
          <a:stretch/>
        </p:blipFill>
        <p:spPr>
          <a:xfrm>
            <a:off x="1798884" y="1236635"/>
            <a:ext cx="8929511" cy="2103120"/>
          </a:xfrm>
        </p:spPr>
      </p:pic>
      <p:pic>
        <p:nvPicPr>
          <p:cNvPr id="6" name="Picture 5" descr="Maritime Domain Awareness (MDA): Port and Coastal Security for the Homeland  Is Evolving | Defense Media Network">
            <a:extLst>
              <a:ext uri="{FF2B5EF4-FFF2-40B4-BE49-F238E27FC236}">
                <a16:creationId xmlns:a16="http://schemas.microsoft.com/office/drawing/2014/main" id="{F702F1D7-57F7-61EE-6217-1B346F79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19" y="3429000"/>
            <a:ext cx="4638449" cy="30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6E5BF-C910-CAA7-41C6-EBF2AE997C66}"/>
              </a:ext>
            </a:extLst>
          </p:cNvPr>
          <p:cNvSpPr txBox="1"/>
          <p:nvPr/>
        </p:nvSpPr>
        <p:spPr>
          <a:xfrm>
            <a:off x="647701" y="3429000"/>
            <a:ext cx="3703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Automated multi-sensor, multi-database analytics with AI/ML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Space-based Sensor Fusion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Low Latency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In the Cloud and On the Edge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JOC/JIC Maritime Situational Awareness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EBF6-872E-DBF1-AA63-96640C61CB07}"/>
              </a:ext>
            </a:extLst>
          </p:cNvPr>
          <p:cNvSpPr txBox="1"/>
          <p:nvPr/>
        </p:nvSpPr>
        <p:spPr>
          <a:xfrm>
            <a:off x="5238750" y="6396335"/>
            <a:ext cx="242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Actionable Insight</a:t>
            </a:r>
          </a:p>
        </p:txBody>
      </p:sp>
    </p:spTree>
    <p:extLst>
      <p:ext uri="{BB962C8B-B14F-4D97-AF65-F5344CB8AC3E}">
        <p14:creationId xmlns:p14="http://schemas.microsoft.com/office/powerpoint/2010/main" val="18917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969E-436F-1EB1-E911-7BC1B9FC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Non-Sensor and Sensor Data Integration for Maritime ISR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8382-C1EE-B2D1-83E3-B3FA589D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B2B7B-C5E7-FC4B-475F-A2E6D4611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8" b="1960"/>
          <a:stretch/>
        </p:blipFill>
        <p:spPr>
          <a:xfrm>
            <a:off x="838199" y="1179458"/>
            <a:ext cx="10677469" cy="55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6BFE-4B47-4353-6312-EACAB07B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AIS (Automatic Identification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E5FC-8E6E-0BBA-6D5C-DBD4A556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3F1E9E-99FE-D702-7D28-4B7933AD2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354968"/>
              </p:ext>
            </p:extLst>
          </p:nvPr>
        </p:nvGraphicFramePr>
        <p:xfrm>
          <a:off x="737987" y="1372292"/>
          <a:ext cx="10716026" cy="494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114">
                  <a:extLst>
                    <a:ext uri="{9D8B030D-6E8A-4147-A177-3AD203B41FA5}">
                      <a16:colId xmlns:a16="http://schemas.microsoft.com/office/drawing/2014/main" val="271444165"/>
                    </a:ext>
                  </a:extLst>
                </a:gridCol>
                <a:gridCol w="1297900">
                  <a:extLst>
                    <a:ext uri="{9D8B030D-6E8A-4147-A177-3AD203B41FA5}">
                      <a16:colId xmlns:a16="http://schemas.microsoft.com/office/drawing/2014/main" val="949397297"/>
                    </a:ext>
                  </a:extLst>
                </a:gridCol>
                <a:gridCol w="7797114">
                  <a:extLst>
                    <a:ext uri="{9D8B030D-6E8A-4147-A177-3AD203B41FA5}">
                      <a16:colId xmlns:a16="http://schemas.microsoft.com/office/drawing/2014/main" val="3306421244"/>
                    </a:ext>
                  </a:extLst>
                </a:gridCol>
                <a:gridCol w="984898">
                  <a:extLst>
                    <a:ext uri="{9D8B030D-6E8A-4147-A177-3AD203B41FA5}">
                      <a16:colId xmlns:a16="http://schemas.microsoft.com/office/drawing/2014/main" val="1575613105"/>
                    </a:ext>
                  </a:extLst>
                </a:gridCol>
              </a:tblGrid>
              <a:tr h="598059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656668"/>
                  </a:ext>
                </a:extLst>
              </a:tr>
              <a:tr h="854370">
                <a:tc>
                  <a:txBody>
                    <a:bodyPr/>
                    <a:lstStyle/>
                    <a:p>
                      <a:r>
                        <a:rPr lang="en-US" dirty="0"/>
                        <a:t>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 in 1/10 000 min (+/-180 deg, East = positive (as per 2's complement), West = negative (as per 2's complement).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22163"/>
                  </a:ext>
                </a:extLst>
              </a:tr>
              <a:tr h="8543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Latitude in 1/10 000 min (+/-90 deg, North = positive (as per 2's complement), South = negative (as per 2's complement).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4131"/>
                  </a:ext>
                </a:extLst>
              </a:tr>
              <a:tr h="8054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UTC second when the report was generated by the electronic position system (EPFS) (0-59)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UTC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59871"/>
                  </a:ext>
                </a:extLst>
              </a:tr>
              <a:tr h="5980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Degrees (0-359) (511 indicates not available =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99694"/>
                  </a:ext>
                </a:extLst>
              </a:tr>
              <a:tr h="5980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 over ground in 1/10 = (0-3599)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08606"/>
                  </a:ext>
                </a:extLst>
              </a:tr>
              <a:tr h="5980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 over ground in 1/10 knot steps (0-102.2 knots)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32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66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6BFE-4B47-4353-6312-EACAB07B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AIS (Automatic Identification System)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917F508-FEE2-F4D3-9BC9-C8C98053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424" y="1335416"/>
            <a:ext cx="10487152" cy="5022243"/>
          </a:xfrm>
        </p:spPr>
      </p:pic>
    </p:spTree>
    <p:extLst>
      <p:ext uri="{BB962C8B-B14F-4D97-AF65-F5344CB8AC3E}">
        <p14:creationId xmlns:p14="http://schemas.microsoft.com/office/powerpoint/2010/main" val="424839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FF5-917B-EA3A-7581-0CA49F2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AIS Data Challenges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8EF4E5D-4577-85CB-EBD0-71E3A76E2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02" y="1164512"/>
            <a:ext cx="10343210" cy="5331853"/>
          </a:xfrm>
        </p:spPr>
      </p:pic>
    </p:spTree>
    <p:extLst>
      <p:ext uri="{BB962C8B-B14F-4D97-AF65-F5344CB8AC3E}">
        <p14:creationId xmlns:p14="http://schemas.microsoft.com/office/powerpoint/2010/main" val="428617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DD59-C6EC-274A-2CB6-DDF5612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AIS Data Challenges</a:t>
            </a: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D2FBB55-075A-C0F6-DC70-FCE9203A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556" y="1285654"/>
            <a:ext cx="10963676" cy="5025174"/>
          </a:xfrm>
        </p:spPr>
      </p:pic>
    </p:spTree>
    <p:extLst>
      <p:ext uri="{BB962C8B-B14F-4D97-AF65-F5344CB8AC3E}">
        <p14:creationId xmlns:p14="http://schemas.microsoft.com/office/powerpoint/2010/main" val="48481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4AF9-A456-936F-948C-54D7606E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AIS Data Challenges</a:t>
            </a:r>
            <a:endParaRPr lang="en-US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4650FCE-72A9-13A3-5E75-0DC6F45F7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252" y="1229243"/>
            <a:ext cx="11313552" cy="4247210"/>
          </a:xfrm>
        </p:spPr>
      </p:pic>
    </p:spTree>
    <p:extLst>
      <p:ext uri="{BB962C8B-B14F-4D97-AF65-F5344CB8AC3E}">
        <p14:creationId xmlns:p14="http://schemas.microsoft.com/office/powerpoint/2010/main" val="36288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6BFE-4B47-4353-6312-EACAB07B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Electro-Optical(EO)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E5FC-8E6E-0BBA-6D5C-DBD4A556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07C2A7-E6A3-B306-3233-FBC573B7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96" y="1335088"/>
            <a:ext cx="8022607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295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Macintosh PowerPoint</Application>
  <PresentationFormat>Widescreen</PresentationFormat>
  <Paragraphs>106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 Neue</vt:lpstr>
      <vt:lpstr>1_Office Theme</vt:lpstr>
      <vt:lpstr>2_Office Theme</vt:lpstr>
      <vt:lpstr>Miami Hack Week 2023</vt:lpstr>
      <vt:lpstr>Maritime Intelligence with space-based sensor data </vt:lpstr>
      <vt:lpstr>Non-Sensor and Sensor Data Integration for Maritime ISR </vt:lpstr>
      <vt:lpstr>Data Types – AIS (Automatic Identification System)</vt:lpstr>
      <vt:lpstr>Data Types – AIS (Automatic Identification System)</vt:lpstr>
      <vt:lpstr>AIS Data Challenges</vt:lpstr>
      <vt:lpstr>AIS Data Challenges</vt:lpstr>
      <vt:lpstr>AIS Data Challenges</vt:lpstr>
      <vt:lpstr>Data Types – Electro-Optical(EO) Imagery</vt:lpstr>
      <vt:lpstr>EO Imagery</vt:lpstr>
      <vt:lpstr>EO Data Challenges</vt:lpstr>
      <vt:lpstr>Data Types – Synthetic Aperture Radar (SAR) Imagery</vt:lpstr>
      <vt:lpstr>SAR imagery</vt:lpstr>
      <vt:lpstr>SAR Data Challenges</vt:lpstr>
      <vt:lpstr>Multi-Sensor Data Fusion Data Challenges</vt:lpstr>
      <vt:lpstr>Accessing and working with the Data</vt:lpstr>
      <vt:lpstr>Future Development/Capabilities</vt:lpstr>
      <vt:lpstr>Future Development/Capabilities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Hack Week 2023</dc:title>
  <dc:creator/>
  <cp:lastModifiedBy/>
  <cp:revision>73</cp:revision>
  <dcterms:created xsi:type="dcterms:W3CDTF">2021-10-14T22:16:06Z</dcterms:created>
  <dcterms:modified xsi:type="dcterms:W3CDTF">2023-01-30T16:18:25Z</dcterms:modified>
</cp:coreProperties>
</file>